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Default Extension="tiff" ContentType="image/tif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0" r:id="rId2"/>
    <p:sldId id="259" r:id="rId3"/>
    <p:sldId id="261" r:id="rId4"/>
    <p:sldId id="264" r:id="rId5"/>
    <p:sldId id="265" r:id="rId6"/>
    <p:sldId id="256" r:id="rId7"/>
    <p:sldId id="263" r:id="rId8"/>
    <p:sldId id="257" r:id="rId9"/>
    <p:sldId id="258" r:id="rId10"/>
    <p:sldId id="266" r:id="rId11"/>
    <p:sldId id="269" r:id="rId12"/>
    <p:sldId id="268" r:id="rId13"/>
    <p:sldId id="270" r:id="rId14"/>
    <p:sldId id="271" r:id="rId15"/>
    <p:sldId id="272" r:id="rId1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4521" autoAdjust="0"/>
    <p:restoredTop sz="94660"/>
  </p:normalViewPr>
  <p:slideViewPr>
    <p:cSldViewPr>
      <p:cViewPr>
        <p:scale>
          <a:sx n="100" d="100"/>
          <a:sy n="100" d="100"/>
        </p:scale>
        <p:origin x="-342" y="-7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85D3E50F-FC64-4152-8B6D-10CD6AD0FC74}" type="datetimeFigureOut">
              <a:rPr lang="en-US"/>
              <a:pPr>
                <a:defRPr/>
              </a:pPr>
              <a:t>3/18/2010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9942B106-143C-4BF6-A149-6950F06D1BDE}"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8F2F8437-5A63-4516-B3A0-F7CFB2109923}" type="datetimeFigureOut">
              <a:rPr lang="en-US"/>
              <a:pPr>
                <a:defRPr/>
              </a:pPr>
              <a:t>3/18/2010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5C30C73-F826-4A86-A7B5-A0E5F81C7751}"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0AD96D4B-A659-474A-9A29-E9347E18266B}" type="datetimeFigureOut">
              <a:rPr lang="en-US"/>
              <a:pPr>
                <a:defRPr/>
              </a:pPr>
              <a:t>3/18/2010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91B90CE-1FEC-4787-A57A-CCAEB15BBF7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6282EFFB-9B0C-48F3-8987-0F3C7F70A806}" type="datetimeFigureOut">
              <a:rPr lang="en-US"/>
              <a:pPr>
                <a:defRPr/>
              </a:pPr>
              <a:t>3/18/2010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602D2A50-A064-460E-A4B4-C1074170F807}"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9C30C71F-39B1-4EEF-9456-E52C2D518152}" type="datetimeFigureOut">
              <a:rPr lang="en-US"/>
              <a:pPr>
                <a:defRPr/>
              </a:pPr>
              <a:t>3/18/2010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C0229344-4934-4DCA-8320-7DBEFE9CED5F}"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0B8BD62-4AE2-4104-819A-8679164BF4AE}" type="datetimeFigureOut">
              <a:rPr lang="en-US"/>
              <a:pPr>
                <a:defRPr/>
              </a:pPr>
              <a:t>3/18/2010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CDF65CF-A7B5-40BC-8744-D5C789646BA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4A56A6A4-603E-4211-BE2A-8AA67E77B3A9}" type="datetimeFigureOut">
              <a:rPr lang="en-US"/>
              <a:pPr>
                <a:defRPr/>
              </a:pPr>
              <a:t>3/18/2010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05858D6-632E-4316-A820-CA37BB965337}"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0F760189-ACD5-48F8-86D0-257ADD496CE3}" type="datetimeFigureOut">
              <a:rPr lang="en-US"/>
              <a:pPr>
                <a:defRPr/>
              </a:pPr>
              <a:t>3/18/2010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A132AC36-597C-44FA-87A7-A5E9CE16D97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109E21CD-C358-4CBB-93AC-4DB17310B360}" type="datetimeFigureOut">
              <a:rPr lang="en-US"/>
              <a:pPr>
                <a:defRPr/>
              </a:pPr>
              <a:t>3/18/2010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EA72644B-AA84-4A8B-AC74-396BD227F0C6}"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22FDC8D8-7641-4EBF-8F64-69E61F76ED56}" type="datetimeFigureOut">
              <a:rPr lang="en-US"/>
              <a:pPr>
                <a:defRPr/>
              </a:pPr>
              <a:t>3/18/2010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52E2941-8213-425E-AC11-334203A6729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60FF080-A2C2-4BAD-B81A-34921EF0BEE8}" type="datetimeFigureOut">
              <a:rPr lang="en-US"/>
              <a:pPr>
                <a:defRPr/>
              </a:pPr>
              <a:t>3/18/2010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3E90270-09FC-4612-BE96-127E36B01ECF}"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defRPr>
            </a:lvl1pPr>
          </a:lstStyle>
          <a:p>
            <a:pPr>
              <a:defRPr/>
            </a:pPr>
            <a:fld id="{9AAE582F-0561-4889-8FA1-2262A59E4521}" type="datetimeFigureOut">
              <a:rPr lang="en-US"/>
              <a:pPr>
                <a:defRPr/>
              </a:pPr>
              <a:t>3/18/2010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defRPr>
            </a:lvl1pPr>
          </a:lstStyle>
          <a:p>
            <a:pPr>
              <a:defRPr/>
            </a:pPr>
            <a:fld id="{1F6250A1-9E63-4A3D-9CDF-ABEB5FC12B0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59" r:id="rId1"/>
    <p:sldLayoutId id="2147483658" r:id="rId2"/>
    <p:sldLayoutId id="2147483657" r:id="rId3"/>
    <p:sldLayoutId id="2147483656" r:id="rId4"/>
    <p:sldLayoutId id="2147483655" r:id="rId5"/>
    <p:sldLayoutId id="2147483654" r:id="rId6"/>
    <p:sldLayoutId id="2147483653" r:id="rId7"/>
    <p:sldLayoutId id="2147483652" r:id="rId8"/>
    <p:sldLayoutId id="2147483651" r:id="rId9"/>
    <p:sldLayoutId id="2147483650" r:id="rId10"/>
    <p:sldLayoutId id="214748364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0.tif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1.tif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www.computus.org/" TargetMode="External"/><Relationship Id="rId13" Type="http://schemas.openxmlformats.org/officeDocument/2006/relationships/hyperlink" Target="http://www.apfn.org/" TargetMode="External"/><Relationship Id="rId3" Type="http://schemas.openxmlformats.org/officeDocument/2006/relationships/hyperlink" Target="http://www.santaclaracountylib.org/" TargetMode="External"/><Relationship Id="rId7" Type="http://schemas.openxmlformats.org/officeDocument/2006/relationships/hyperlink" Target="http://computus.org/" TargetMode="External"/><Relationship Id="rId12" Type="http://schemas.openxmlformats.org/officeDocument/2006/relationships/hyperlink" Target="http://apfn.org/" TargetMode="External"/><Relationship Id="rId17" Type="http://schemas.openxmlformats.org/officeDocument/2006/relationships/hyperlink" Target="http://ebooks.adelaide.edu.au/" TargetMode="External"/><Relationship Id="rId2" Type="http://schemas.openxmlformats.org/officeDocument/2006/relationships/hyperlink" Target="http://santaclaracountylib.org/" TargetMode="External"/><Relationship Id="rId16" Type="http://schemas.openxmlformats.org/officeDocument/2006/relationships/hyperlink" Target="http://ebooks.adelaide.edu/" TargetMode="External"/><Relationship Id="rId1" Type="http://schemas.openxmlformats.org/officeDocument/2006/relationships/slideLayout" Target="../slideLayouts/slideLayout2.xml"/><Relationship Id="rId6" Type="http://schemas.openxmlformats.org/officeDocument/2006/relationships/hyperlink" Target="http://www.flickr.com/" TargetMode="External"/><Relationship Id="rId11" Type="http://schemas.openxmlformats.org/officeDocument/2006/relationships/hyperlink" Target="http://pressroom.caseih.com/" TargetMode="External"/><Relationship Id="rId5" Type="http://schemas.openxmlformats.org/officeDocument/2006/relationships/hyperlink" Target="http://flickr.com/" TargetMode="External"/><Relationship Id="rId15" Type="http://schemas.openxmlformats.org/officeDocument/2006/relationships/hyperlink" Target="http://oinkdesigns.co.uk/" TargetMode="External"/><Relationship Id="rId10" Type="http://schemas.openxmlformats.org/officeDocument/2006/relationships/hyperlink" Target="http://www.scp-inc.org/" TargetMode="External"/><Relationship Id="rId4" Type="http://schemas.openxmlformats.org/officeDocument/2006/relationships/hyperlink" Target="http://rlv.zcache.com/" TargetMode="External"/><Relationship Id="rId9" Type="http://schemas.openxmlformats.org/officeDocument/2006/relationships/hyperlink" Target="http://scp-inc.org/" TargetMode="External"/><Relationship Id="rId14" Type="http://schemas.openxmlformats.org/officeDocument/2006/relationships/hyperlink" Target="http://lefteyeonthemedia.files.wordpress.com/"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gif"/><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tif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Box 7"/>
          <p:cNvSpPr txBox="1">
            <a:spLocks noChangeArrowheads="1"/>
          </p:cNvSpPr>
          <p:nvPr/>
        </p:nvSpPr>
        <p:spPr bwMode="auto">
          <a:xfrm>
            <a:off x="457200" y="4191000"/>
            <a:ext cx="5791200" cy="646113"/>
          </a:xfrm>
          <a:prstGeom prst="rect">
            <a:avLst/>
          </a:prstGeom>
          <a:noFill/>
          <a:ln w="9525">
            <a:noFill/>
            <a:miter lim="800000"/>
            <a:headEnd/>
            <a:tailEnd/>
          </a:ln>
        </p:spPr>
        <p:txBody>
          <a:bodyPr>
            <a:spAutoFit/>
          </a:bodyPr>
          <a:lstStyle/>
          <a:p>
            <a:r>
              <a:rPr lang="en-US" sz="3600">
                <a:solidFill>
                  <a:schemeClr val="bg1"/>
                </a:solidFill>
                <a:latin typeface="Calibri" pitchFamily="34" charset="0"/>
              </a:rPr>
              <a:t>Civil Disobedience </a:t>
            </a:r>
          </a:p>
        </p:txBody>
      </p:sp>
      <p:pic>
        <p:nvPicPr>
          <p:cNvPr id="13314" name="Picture 6"/>
          <p:cNvPicPr>
            <a:picLocks noChangeAspect="1" noChangeArrowheads="1"/>
          </p:cNvPicPr>
          <p:nvPr/>
        </p:nvPicPr>
        <p:blipFill>
          <a:blip r:embed="rId2"/>
          <a:srcRect/>
          <a:stretch>
            <a:fillRect/>
          </a:stretch>
        </p:blipFill>
        <p:spPr bwMode="auto">
          <a:xfrm>
            <a:off x="4724400" y="1143000"/>
            <a:ext cx="3832225" cy="4724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4"/>
          <p:cNvPicPr>
            <a:picLocks noChangeAspect="1"/>
          </p:cNvPicPr>
          <p:nvPr/>
        </p:nvPicPr>
        <p:blipFill>
          <a:blip r:embed="rId2"/>
          <a:srcRect/>
          <a:stretch>
            <a:fillRect/>
          </a:stretch>
        </p:blipFill>
        <p:spPr bwMode="auto">
          <a:xfrm>
            <a:off x="4267200" y="838200"/>
            <a:ext cx="4286250" cy="4286250"/>
          </a:xfrm>
          <a:prstGeom prst="rect">
            <a:avLst/>
          </a:prstGeom>
          <a:noFill/>
          <a:ln w="9525">
            <a:noFill/>
            <a:miter lim="800000"/>
            <a:headEnd/>
            <a:tailEnd/>
          </a:ln>
        </p:spPr>
      </p:pic>
      <p:sp>
        <p:nvSpPr>
          <p:cNvPr id="22530" name="TextBox 2"/>
          <p:cNvSpPr txBox="1">
            <a:spLocks noChangeArrowheads="1"/>
          </p:cNvSpPr>
          <p:nvPr/>
        </p:nvSpPr>
        <p:spPr bwMode="auto">
          <a:xfrm>
            <a:off x="457200" y="304800"/>
            <a:ext cx="6900863" cy="646113"/>
          </a:xfrm>
          <a:prstGeom prst="rect">
            <a:avLst/>
          </a:prstGeom>
          <a:noFill/>
          <a:ln w="9525">
            <a:noFill/>
            <a:miter lim="800000"/>
            <a:headEnd/>
            <a:tailEnd/>
          </a:ln>
        </p:spPr>
        <p:txBody>
          <a:bodyPr wrap="none">
            <a:spAutoFit/>
          </a:bodyPr>
          <a:lstStyle/>
          <a:p>
            <a:r>
              <a:rPr lang="en-US">
                <a:solidFill>
                  <a:srgbClr val="FFFFFF"/>
                </a:solidFill>
                <a:latin typeface="Calibri" pitchFamily="34" charset="0"/>
              </a:rPr>
              <a:t>“The broadest and most prevalent error requires the most disinterested</a:t>
            </a:r>
          </a:p>
          <a:p>
            <a:r>
              <a:rPr lang="en-US">
                <a:solidFill>
                  <a:srgbClr val="FFFFFF"/>
                </a:solidFill>
                <a:latin typeface="Calibri" pitchFamily="34" charset="0"/>
              </a:rPr>
              <a:t>Virtue to sustain it.”</a:t>
            </a:r>
          </a:p>
        </p:txBody>
      </p:sp>
      <p:sp>
        <p:nvSpPr>
          <p:cNvPr id="22531" name="TextBox 3"/>
          <p:cNvSpPr txBox="1">
            <a:spLocks noChangeArrowheads="1"/>
          </p:cNvSpPr>
          <p:nvPr/>
        </p:nvSpPr>
        <p:spPr bwMode="auto">
          <a:xfrm>
            <a:off x="457200" y="1905000"/>
            <a:ext cx="3557588" cy="1938338"/>
          </a:xfrm>
          <a:prstGeom prst="rect">
            <a:avLst/>
          </a:prstGeom>
          <a:noFill/>
          <a:ln w="9525">
            <a:noFill/>
            <a:miter lim="800000"/>
            <a:headEnd/>
            <a:tailEnd/>
          </a:ln>
        </p:spPr>
        <p:txBody>
          <a:bodyPr wrap="none">
            <a:spAutoFit/>
          </a:bodyPr>
          <a:lstStyle/>
          <a:p>
            <a:r>
              <a:rPr lang="en-US" sz="2000">
                <a:solidFill>
                  <a:srgbClr val="FFFFFF"/>
                </a:solidFill>
                <a:latin typeface="Calibri" pitchFamily="34" charset="0"/>
              </a:rPr>
              <a:t>Why ask a bully “Why are you</a:t>
            </a:r>
          </a:p>
          <a:p>
            <a:r>
              <a:rPr lang="en-US" sz="2000">
                <a:solidFill>
                  <a:srgbClr val="FFFFFF"/>
                </a:solidFill>
                <a:latin typeface="Calibri" pitchFamily="34" charset="0"/>
              </a:rPr>
              <a:t>bullying me?”</a:t>
            </a:r>
          </a:p>
          <a:p>
            <a:endParaRPr lang="en-US" sz="2000">
              <a:solidFill>
                <a:srgbClr val="FFFFFF"/>
              </a:solidFill>
              <a:latin typeface="Calibri" pitchFamily="34" charset="0"/>
            </a:endParaRPr>
          </a:p>
          <a:p>
            <a:r>
              <a:rPr lang="en-US" sz="2000">
                <a:solidFill>
                  <a:srgbClr val="FFFFFF"/>
                </a:solidFill>
                <a:latin typeface="Calibri" pitchFamily="34" charset="0"/>
              </a:rPr>
              <a:t>Why petition the government ?”</a:t>
            </a:r>
          </a:p>
          <a:p>
            <a:endParaRPr lang="en-US" sz="2000">
              <a:solidFill>
                <a:srgbClr val="FFFFFF"/>
              </a:solidFill>
              <a:latin typeface="Calibri" pitchFamily="34" charset="0"/>
            </a:endParaRPr>
          </a:p>
          <a:p>
            <a:r>
              <a:rPr lang="en-US" sz="2000">
                <a:solidFill>
                  <a:srgbClr val="FFFFFF"/>
                </a:solidFill>
                <a:latin typeface="Calibri" pitchFamily="34" charset="0"/>
              </a:rPr>
              <a:t>Taxes will actually hurt</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biLevel thresh="50000"/>
          </a:blip>
          <a:stretch>
            <a:fillRect/>
          </a:stretch>
        </p:blipFill>
        <p:spPr>
          <a:xfrm>
            <a:off x="1143000" y="1295400"/>
            <a:ext cx="3352800" cy="4501019"/>
          </a:xfrm>
          <a:prstGeom prst="rect">
            <a:avLst/>
          </a:prstGeom>
          <a:solidFill>
            <a:schemeClr val="tx1"/>
          </a:solidFill>
          <a:ln>
            <a:noFill/>
          </a:ln>
          <a:effectLst>
            <a:glow rad="101600">
              <a:schemeClr val="tx1">
                <a:alpha val="75000"/>
              </a:schemeClr>
            </a:glow>
            <a:reflection stA="50000" endPos="75000" dist="12700" dir="5400000" sy="-100000" algn="bl" rotWithShape="0"/>
          </a:effectLst>
          <a:scene3d>
            <a:camera prst="orthographicFront"/>
            <a:lightRig rig="threePt" dir="t"/>
          </a:scene3d>
          <a:sp3d/>
        </p:spPr>
      </p:pic>
      <p:sp>
        <p:nvSpPr>
          <p:cNvPr id="23554" name="TextBox 4"/>
          <p:cNvSpPr txBox="1">
            <a:spLocks noChangeArrowheads="1"/>
          </p:cNvSpPr>
          <p:nvPr/>
        </p:nvSpPr>
        <p:spPr bwMode="auto">
          <a:xfrm>
            <a:off x="4724400" y="2133600"/>
            <a:ext cx="4225925" cy="2014538"/>
          </a:xfrm>
          <a:prstGeom prst="rect">
            <a:avLst/>
          </a:prstGeom>
          <a:noFill/>
          <a:ln w="9525">
            <a:noFill/>
            <a:miter lim="800000"/>
            <a:headEnd/>
            <a:tailEnd/>
          </a:ln>
        </p:spPr>
        <p:txBody>
          <a:bodyPr wrap="none">
            <a:spAutoFit/>
          </a:bodyPr>
          <a:lstStyle/>
          <a:p>
            <a:r>
              <a:rPr lang="en-US">
                <a:solidFill>
                  <a:srgbClr val="FFFFFF"/>
                </a:solidFill>
                <a:latin typeface="Calibri" pitchFamily="34" charset="0"/>
              </a:rPr>
              <a:t>“It is not a man’s duty, as a matter of</a:t>
            </a:r>
          </a:p>
          <a:p>
            <a:r>
              <a:rPr lang="en-US">
                <a:solidFill>
                  <a:srgbClr val="FFFFFF"/>
                </a:solidFill>
                <a:latin typeface="Calibri" pitchFamily="34" charset="0"/>
              </a:rPr>
              <a:t>Course, to devote himself to the eradiation</a:t>
            </a:r>
          </a:p>
          <a:p>
            <a:r>
              <a:rPr lang="en-US">
                <a:solidFill>
                  <a:srgbClr val="FFFFFF"/>
                </a:solidFill>
                <a:latin typeface="Calibri" pitchFamily="34" charset="0"/>
              </a:rPr>
              <a:t>Of any, even to most enormous, wrong; he </a:t>
            </a:r>
          </a:p>
          <a:p>
            <a:r>
              <a:rPr lang="en-US">
                <a:solidFill>
                  <a:srgbClr val="FFFFFF"/>
                </a:solidFill>
                <a:latin typeface="Calibri" pitchFamily="34" charset="0"/>
              </a:rPr>
              <a:t>May still properly have other concerns to </a:t>
            </a:r>
          </a:p>
          <a:p>
            <a:r>
              <a:rPr lang="en-US">
                <a:solidFill>
                  <a:srgbClr val="FFFFFF"/>
                </a:solidFill>
                <a:latin typeface="Calibri" pitchFamily="34" charset="0"/>
              </a:rPr>
              <a:t>Engage him; but it is his duty, at least, to </a:t>
            </a:r>
          </a:p>
          <a:p>
            <a:r>
              <a:rPr lang="en-US">
                <a:solidFill>
                  <a:srgbClr val="FFFFFF"/>
                </a:solidFill>
                <a:latin typeface="Calibri" pitchFamily="34" charset="0"/>
              </a:rPr>
              <a:t>Wash his hands of it…” </a:t>
            </a:r>
          </a:p>
          <a:p>
            <a:endParaRPr lang="en-US">
              <a:solidFill>
                <a:srgbClr val="FFFFFF"/>
              </a:solidFill>
              <a:latin typeface="Calibri"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7" name="Picture 4"/>
          <p:cNvPicPr>
            <a:picLocks noChangeAspect="1"/>
          </p:cNvPicPr>
          <p:nvPr/>
        </p:nvPicPr>
        <p:blipFill>
          <a:blip r:embed="rId2"/>
          <a:srcRect b="29425"/>
          <a:stretch>
            <a:fillRect/>
          </a:stretch>
        </p:blipFill>
        <p:spPr bwMode="auto">
          <a:xfrm>
            <a:off x="685800" y="1143000"/>
            <a:ext cx="7924800" cy="3657600"/>
          </a:xfrm>
          <a:prstGeom prst="rect">
            <a:avLst/>
          </a:prstGeom>
          <a:noFill/>
          <a:ln w="9525">
            <a:noFill/>
            <a:miter lim="800000"/>
            <a:headEnd/>
            <a:tailEnd/>
          </a:ln>
        </p:spPr>
      </p:pic>
      <p:sp>
        <p:nvSpPr>
          <p:cNvPr id="24578" name="TextBox 2"/>
          <p:cNvSpPr txBox="1">
            <a:spLocks noChangeArrowheads="1"/>
          </p:cNvSpPr>
          <p:nvPr/>
        </p:nvSpPr>
        <p:spPr bwMode="auto">
          <a:xfrm>
            <a:off x="1371600" y="5334000"/>
            <a:ext cx="7067550" cy="646113"/>
          </a:xfrm>
          <a:prstGeom prst="rect">
            <a:avLst/>
          </a:prstGeom>
          <a:noFill/>
          <a:ln w="9525">
            <a:noFill/>
            <a:miter lim="800000"/>
            <a:headEnd/>
            <a:tailEnd/>
          </a:ln>
        </p:spPr>
        <p:txBody>
          <a:bodyPr wrap="none">
            <a:spAutoFit/>
          </a:bodyPr>
          <a:lstStyle/>
          <a:p>
            <a:r>
              <a:rPr lang="en-US">
                <a:solidFill>
                  <a:srgbClr val="FFFFFF"/>
                </a:solidFill>
                <a:latin typeface="Calibri" pitchFamily="34" charset="0"/>
              </a:rPr>
              <a:t>“Men, generally, under such as government as this, think that</a:t>
            </a:r>
          </a:p>
          <a:p>
            <a:r>
              <a:rPr lang="en-US">
                <a:solidFill>
                  <a:srgbClr val="FFFFFF"/>
                </a:solidFill>
                <a:latin typeface="Calibri" pitchFamily="34" charset="0"/>
              </a:rPr>
              <a:t>They ought to wait until they have persuaded the majority to alter them.”</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Box 4"/>
          <p:cNvSpPr txBox="1">
            <a:spLocks noChangeArrowheads="1"/>
          </p:cNvSpPr>
          <p:nvPr/>
        </p:nvSpPr>
        <p:spPr bwMode="auto">
          <a:xfrm>
            <a:off x="762000" y="533400"/>
            <a:ext cx="3733800" cy="923925"/>
          </a:xfrm>
          <a:prstGeom prst="rect">
            <a:avLst/>
          </a:prstGeom>
          <a:noFill/>
          <a:ln w="9525">
            <a:noFill/>
            <a:miter lim="800000"/>
            <a:headEnd/>
            <a:tailEnd/>
          </a:ln>
        </p:spPr>
        <p:txBody>
          <a:bodyPr>
            <a:spAutoFit/>
          </a:bodyPr>
          <a:lstStyle/>
          <a:p>
            <a:r>
              <a:rPr lang="en-US">
                <a:solidFill>
                  <a:schemeClr val="bg1"/>
                </a:solidFill>
                <a:latin typeface="Calibri" pitchFamily="34" charset="0"/>
              </a:rPr>
              <a:t>“Under a government which imprisons unjustly, the true place for a just man is also a prison”</a:t>
            </a:r>
          </a:p>
        </p:txBody>
      </p:sp>
      <p:pic>
        <p:nvPicPr>
          <p:cNvPr id="25602" name="Picture 2"/>
          <p:cNvPicPr>
            <a:picLocks noChangeAspect="1" noChangeArrowheads="1"/>
          </p:cNvPicPr>
          <p:nvPr/>
        </p:nvPicPr>
        <p:blipFill>
          <a:blip r:embed="rId2"/>
          <a:srcRect/>
          <a:stretch>
            <a:fillRect/>
          </a:stretch>
        </p:blipFill>
        <p:spPr bwMode="auto">
          <a:xfrm>
            <a:off x="3505200" y="2286000"/>
            <a:ext cx="4648200" cy="3489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Box 4"/>
          <p:cNvSpPr txBox="1">
            <a:spLocks noChangeArrowheads="1"/>
          </p:cNvSpPr>
          <p:nvPr/>
        </p:nvSpPr>
        <p:spPr bwMode="auto">
          <a:xfrm>
            <a:off x="2057400" y="2514600"/>
            <a:ext cx="4343400" cy="1754188"/>
          </a:xfrm>
          <a:prstGeom prst="rect">
            <a:avLst/>
          </a:prstGeom>
          <a:noFill/>
          <a:ln w="9525">
            <a:noFill/>
            <a:miter lim="800000"/>
            <a:headEnd/>
            <a:tailEnd/>
          </a:ln>
        </p:spPr>
        <p:txBody>
          <a:bodyPr>
            <a:spAutoFit/>
          </a:bodyPr>
          <a:lstStyle/>
          <a:p>
            <a:r>
              <a:rPr lang="en-US">
                <a:solidFill>
                  <a:schemeClr val="bg1"/>
                </a:solidFill>
                <a:latin typeface="Calibri" pitchFamily="34" charset="0"/>
              </a:rPr>
              <a:t>“But even suppose blood shed when the conscience is wounded? Through this wound a man’s real manhood and immortality flow out, and he bleeds to an everlasting death. I see this blood flowing now”</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p:cNvSpPr>
          <p:nvPr>
            <p:ph type="title"/>
          </p:nvPr>
        </p:nvSpPr>
        <p:spPr>
          <a:xfrm>
            <a:off x="685800" y="381000"/>
            <a:ext cx="2895600" cy="228600"/>
          </a:xfrm>
        </p:spPr>
        <p:txBody>
          <a:bodyPr/>
          <a:lstStyle/>
          <a:p>
            <a:pPr eaLnBrk="1" hangingPunct="1"/>
            <a:r>
              <a:rPr lang="en-US" sz="1600" smtClean="0">
                <a:solidFill>
                  <a:schemeClr val="bg1"/>
                </a:solidFill>
              </a:rPr>
              <a:t>Works Cited</a:t>
            </a:r>
          </a:p>
        </p:txBody>
      </p:sp>
      <p:sp>
        <p:nvSpPr>
          <p:cNvPr id="27650" name="Rectangle 3"/>
          <p:cNvSpPr>
            <a:spLocks noGrp="1"/>
          </p:cNvSpPr>
          <p:nvPr>
            <p:ph type="body" idx="1"/>
          </p:nvPr>
        </p:nvSpPr>
        <p:spPr>
          <a:xfrm>
            <a:off x="457200" y="762000"/>
            <a:ext cx="8229600" cy="5364163"/>
          </a:xfrm>
        </p:spPr>
        <p:txBody>
          <a:bodyPr/>
          <a:lstStyle/>
          <a:p>
            <a:pPr eaLnBrk="1" hangingPunct="1">
              <a:lnSpc>
                <a:spcPct val="80000"/>
              </a:lnSpc>
            </a:pPr>
            <a:r>
              <a:rPr lang="en-US" sz="1600" i="1" smtClean="0">
                <a:solidFill>
                  <a:schemeClr val="bg1"/>
                </a:solidFill>
              </a:rPr>
              <a:t>Bully</a:t>
            </a:r>
            <a:r>
              <a:rPr lang="en-US" sz="1600" smtClean="0">
                <a:solidFill>
                  <a:schemeClr val="bg1"/>
                </a:solidFill>
              </a:rPr>
              <a:t>. N.d. </a:t>
            </a:r>
            <a:r>
              <a:rPr lang="en-US" sz="1600" i="1" smtClean="0">
                <a:solidFill>
                  <a:schemeClr val="bg1"/>
                </a:solidFill>
                <a:hlinkClick r:id="rId2"/>
              </a:rPr>
              <a:t>santaclaracountylib.org</a:t>
            </a:r>
            <a:r>
              <a:rPr lang="en-US" sz="1600" smtClean="0">
                <a:solidFill>
                  <a:schemeClr val="bg1"/>
                </a:solidFill>
              </a:rPr>
              <a:t>. Web. 17 Mar. 2010. &lt;</a:t>
            </a:r>
            <a:r>
              <a:rPr lang="en-US" sz="1600" smtClean="0">
                <a:solidFill>
                  <a:schemeClr val="bg1"/>
                </a:solidFill>
                <a:hlinkClick r:id="rId3"/>
              </a:rPr>
              <a:t>http://www.santaclaracountylib.org/</a:t>
            </a:r>
            <a:r>
              <a:rPr lang="en-US" sz="1600" smtClean="0">
                <a:solidFill>
                  <a:schemeClr val="bg1"/>
                </a:solidFill>
              </a:rPr>
              <a:t>‌kids/‌lists/‌bullies_younger/‌bully.jpg&gt;.</a:t>
            </a:r>
          </a:p>
          <a:p>
            <a:pPr eaLnBrk="1" hangingPunct="1">
              <a:lnSpc>
                <a:spcPct val="80000"/>
              </a:lnSpc>
            </a:pPr>
            <a:r>
              <a:rPr lang="en-US" sz="1600" i="1" smtClean="0">
                <a:solidFill>
                  <a:schemeClr val="bg1"/>
                </a:solidFill>
              </a:rPr>
              <a:t>Civil Disobedience</a:t>
            </a:r>
            <a:r>
              <a:rPr lang="en-US" sz="1600" smtClean="0">
                <a:solidFill>
                  <a:schemeClr val="bg1"/>
                </a:solidFill>
              </a:rPr>
              <a:t>. N.d. </a:t>
            </a:r>
            <a:r>
              <a:rPr lang="en-US" sz="1600" i="1" smtClean="0">
                <a:solidFill>
                  <a:schemeClr val="bg1"/>
                </a:solidFill>
                <a:hlinkClick r:id="rId4"/>
              </a:rPr>
              <a:t>rlv.zcache.com</a:t>
            </a:r>
            <a:r>
              <a:rPr lang="en-US" sz="1600" smtClean="0">
                <a:solidFill>
                  <a:schemeClr val="bg1"/>
                </a:solidFill>
              </a:rPr>
              <a:t>. Web. 17 Mar. 2010. &lt;</a:t>
            </a:r>
            <a:r>
              <a:rPr lang="en-US" sz="1600" smtClean="0">
                <a:solidFill>
                  <a:schemeClr val="bg1"/>
                </a:solidFill>
                <a:hlinkClick r:id="rId4"/>
              </a:rPr>
              <a:t>http://rlv.zcache.com/</a:t>
            </a:r>
            <a:r>
              <a:rPr lang="en-US" sz="1600" smtClean="0">
                <a:solidFill>
                  <a:schemeClr val="bg1"/>
                </a:solidFill>
              </a:rPr>
              <a:t>‌civil_disobedience_button-p145274411459482297t5sj_400.jpg&gt;.</a:t>
            </a:r>
          </a:p>
          <a:p>
            <a:pPr eaLnBrk="1" hangingPunct="1">
              <a:lnSpc>
                <a:spcPct val="80000"/>
              </a:lnSpc>
            </a:pPr>
            <a:r>
              <a:rPr lang="en-US" sz="1600" smtClean="0">
                <a:solidFill>
                  <a:schemeClr val="bg1"/>
                </a:solidFill>
              </a:rPr>
              <a:t>Gustavasson, Johan. </a:t>
            </a:r>
            <a:r>
              <a:rPr lang="en-US" sz="1600" i="1" smtClean="0">
                <a:solidFill>
                  <a:schemeClr val="bg1"/>
                </a:solidFill>
              </a:rPr>
              <a:t>“I know it’s easier to walk away than look it in the eye.”</a:t>
            </a:r>
            <a:r>
              <a:rPr lang="en-US" sz="1600" smtClean="0">
                <a:solidFill>
                  <a:schemeClr val="bg1"/>
                </a:solidFill>
              </a:rPr>
              <a:t> 2009. </a:t>
            </a:r>
            <a:r>
              <a:rPr lang="en-US" sz="1600" i="1" smtClean="0">
                <a:solidFill>
                  <a:schemeClr val="bg1"/>
                </a:solidFill>
                <a:hlinkClick r:id="rId5"/>
              </a:rPr>
              <a:t>flickr.com</a:t>
            </a:r>
            <a:r>
              <a:rPr lang="en-US" sz="1600" smtClean="0">
                <a:solidFill>
                  <a:schemeClr val="bg1"/>
                </a:solidFill>
              </a:rPr>
              <a:t>. Web. 17 Mar. 2010. &lt;</a:t>
            </a:r>
            <a:r>
              <a:rPr lang="en-US" sz="1600" smtClean="0">
                <a:solidFill>
                  <a:schemeClr val="bg1"/>
                </a:solidFill>
                <a:hlinkClick r:id="rId6"/>
              </a:rPr>
              <a:t>http://www.flickr.com/</a:t>
            </a:r>
            <a:r>
              <a:rPr lang="en-US" sz="1600" smtClean="0">
                <a:solidFill>
                  <a:schemeClr val="bg1"/>
                </a:solidFill>
              </a:rPr>
              <a:t>‌photos/‌johangustavsson/‌3255450487/&gt;.</a:t>
            </a:r>
          </a:p>
          <a:p>
            <a:pPr eaLnBrk="1" hangingPunct="1">
              <a:lnSpc>
                <a:spcPct val="80000"/>
              </a:lnSpc>
            </a:pPr>
            <a:r>
              <a:rPr lang="en-US" sz="1600" i="1" smtClean="0">
                <a:solidFill>
                  <a:schemeClr val="bg1"/>
                </a:solidFill>
              </a:rPr>
              <a:t>la-machine-a-ecrire-le-temps</a:t>
            </a:r>
            <a:r>
              <a:rPr lang="en-US" sz="1600" smtClean="0">
                <a:solidFill>
                  <a:schemeClr val="bg1"/>
                </a:solidFill>
              </a:rPr>
              <a:t>. N.d. </a:t>
            </a:r>
            <a:r>
              <a:rPr lang="en-US" sz="1600" i="1" smtClean="0">
                <a:solidFill>
                  <a:schemeClr val="bg1"/>
                </a:solidFill>
                <a:hlinkClick r:id="rId7"/>
              </a:rPr>
              <a:t>computus.org</a:t>
            </a:r>
            <a:r>
              <a:rPr lang="en-US" sz="1600" smtClean="0">
                <a:solidFill>
                  <a:schemeClr val="bg1"/>
                </a:solidFill>
              </a:rPr>
              <a:t>. Web. 17 Mar. 2010. &lt;</a:t>
            </a:r>
            <a:r>
              <a:rPr lang="en-US" sz="1600" smtClean="0">
                <a:solidFill>
                  <a:schemeClr val="bg1"/>
                </a:solidFill>
                <a:hlinkClick r:id="rId8"/>
              </a:rPr>
              <a:t>http://www.computus.org/</a:t>
            </a:r>
            <a:r>
              <a:rPr lang="en-US" sz="1600" smtClean="0">
                <a:solidFill>
                  <a:schemeClr val="bg1"/>
                </a:solidFill>
              </a:rPr>
              <a:t>‌journal/‌wp-content/‌uploads/‌2009/‌04/‌la-machine-a-ecrire-le-temps.jpg&gt;.</a:t>
            </a:r>
          </a:p>
          <a:p>
            <a:pPr eaLnBrk="1" hangingPunct="1">
              <a:lnSpc>
                <a:spcPct val="80000"/>
              </a:lnSpc>
            </a:pPr>
            <a:r>
              <a:rPr lang="en-US" sz="1600" smtClean="0">
                <a:solidFill>
                  <a:schemeClr val="bg1"/>
                </a:solidFill>
              </a:rPr>
              <a:t>Morrison, Alan. </a:t>
            </a:r>
            <a:r>
              <a:rPr lang="en-US" sz="1600" i="1" smtClean="0">
                <a:solidFill>
                  <a:schemeClr val="bg1"/>
                </a:solidFill>
              </a:rPr>
              <a:t>Conditional Submission</a:t>
            </a:r>
            <a:r>
              <a:rPr lang="en-US" sz="1600" smtClean="0">
                <a:solidFill>
                  <a:schemeClr val="bg1"/>
                </a:solidFill>
              </a:rPr>
              <a:t>. N.d. </a:t>
            </a:r>
            <a:r>
              <a:rPr lang="en-US" sz="1600" i="1" smtClean="0">
                <a:solidFill>
                  <a:schemeClr val="bg1"/>
                </a:solidFill>
                <a:hlinkClick r:id="rId9"/>
              </a:rPr>
              <a:t>scp-inc.org</a:t>
            </a:r>
            <a:r>
              <a:rPr lang="en-US" sz="1600" smtClean="0">
                <a:solidFill>
                  <a:schemeClr val="bg1"/>
                </a:solidFill>
              </a:rPr>
              <a:t>. Web. 17 Mar. 2010. &lt;</a:t>
            </a:r>
            <a:r>
              <a:rPr lang="en-US" sz="1600" smtClean="0">
                <a:solidFill>
                  <a:schemeClr val="bg1"/>
                </a:solidFill>
                <a:hlinkClick r:id="rId10"/>
              </a:rPr>
              <a:t>http://www.scp-inc.org/</a:t>
            </a:r>
            <a:r>
              <a:rPr lang="en-US" sz="1600" smtClean="0">
                <a:solidFill>
                  <a:schemeClr val="bg1"/>
                </a:solidFill>
              </a:rPr>
              <a:t>‌publications/‌journals/‌J3103/‌index.php&gt;.</a:t>
            </a:r>
          </a:p>
          <a:p>
            <a:pPr eaLnBrk="1" hangingPunct="1">
              <a:lnSpc>
                <a:spcPct val="80000"/>
              </a:lnSpc>
            </a:pPr>
            <a:r>
              <a:rPr lang="en-US" sz="1600" i="1" smtClean="0">
                <a:solidFill>
                  <a:schemeClr val="bg1"/>
                </a:solidFill>
              </a:rPr>
              <a:t>1956 400 tractor cotton picker </a:t>
            </a:r>
            <a:r>
              <a:rPr lang="en-US" sz="1600" smtClean="0">
                <a:solidFill>
                  <a:schemeClr val="bg1"/>
                </a:solidFill>
              </a:rPr>
              <a:t>. N.d. </a:t>
            </a:r>
            <a:r>
              <a:rPr lang="en-US" sz="1600" i="1" smtClean="0">
                <a:solidFill>
                  <a:schemeClr val="bg1"/>
                </a:solidFill>
                <a:hlinkClick r:id="rId11"/>
              </a:rPr>
              <a:t>pressroom.caseih.com</a:t>
            </a:r>
            <a:r>
              <a:rPr lang="en-US" sz="1600" smtClean="0">
                <a:solidFill>
                  <a:schemeClr val="bg1"/>
                </a:solidFill>
              </a:rPr>
              <a:t>. Web. 18 Mar. 2010. &lt;</a:t>
            </a:r>
            <a:r>
              <a:rPr lang="en-US" sz="1600" smtClean="0">
                <a:solidFill>
                  <a:schemeClr val="bg1"/>
                </a:solidFill>
                <a:hlinkClick r:id="rId11"/>
              </a:rPr>
              <a:t>http://pressroom.caseih.com/</a:t>
            </a:r>
            <a:r>
              <a:rPr lang="en-US" sz="1600" smtClean="0">
                <a:solidFill>
                  <a:schemeClr val="bg1"/>
                </a:solidFill>
              </a:rPr>
              <a:t>‌index.cfm?fuseaction=imagelibrary.DisplayImageLibrary&amp;productid=1&gt;.</a:t>
            </a:r>
          </a:p>
          <a:p>
            <a:pPr eaLnBrk="1" hangingPunct="1">
              <a:lnSpc>
                <a:spcPct val="80000"/>
              </a:lnSpc>
            </a:pPr>
            <a:r>
              <a:rPr lang="en-US" sz="1600" i="1" smtClean="0">
                <a:solidFill>
                  <a:schemeClr val="bg1"/>
                </a:solidFill>
              </a:rPr>
              <a:t>NY TIMES: Saying Income Tax Is Illegal</a:t>
            </a:r>
            <a:r>
              <a:rPr lang="en-US" sz="1600" smtClean="0">
                <a:solidFill>
                  <a:schemeClr val="bg1"/>
                </a:solidFill>
              </a:rPr>
              <a:t>. 2000. </a:t>
            </a:r>
            <a:r>
              <a:rPr lang="en-US" sz="1600" i="1" smtClean="0">
                <a:solidFill>
                  <a:schemeClr val="bg1"/>
                </a:solidFill>
                <a:hlinkClick r:id="rId12"/>
              </a:rPr>
              <a:t>apfn.org</a:t>
            </a:r>
            <a:r>
              <a:rPr lang="en-US" sz="1600" smtClean="0">
                <a:solidFill>
                  <a:schemeClr val="bg1"/>
                </a:solidFill>
              </a:rPr>
              <a:t>. Web. 17 Mar. 2010. &lt;</a:t>
            </a:r>
            <a:r>
              <a:rPr lang="en-US" sz="1600" smtClean="0">
                <a:solidFill>
                  <a:schemeClr val="bg1"/>
                </a:solidFill>
                <a:hlinkClick r:id="rId13"/>
              </a:rPr>
              <a:t>http://www.apfn.org/</a:t>
            </a:r>
            <a:r>
              <a:rPr lang="en-US" sz="1600" smtClean="0">
                <a:solidFill>
                  <a:schemeClr val="bg1"/>
                </a:solidFill>
              </a:rPr>
              <a:t>‌apfn/‌tax.htm&gt;.</a:t>
            </a:r>
          </a:p>
          <a:p>
            <a:pPr eaLnBrk="1" hangingPunct="1">
              <a:lnSpc>
                <a:spcPct val="80000"/>
              </a:lnSpc>
            </a:pPr>
            <a:r>
              <a:rPr lang="en-US" sz="1600" i="1" smtClean="0">
                <a:solidFill>
                  <a:schemeClr val="bg1"/>
                </a:solidFill>
              </a:rPr>
              <a:t>Picking Cotton</a:t>
            </a:r>
            <a:r>
              <a:rPr lang="en-US" sz="1600" smtClean="0">
                <a:solidFill>
                  <a:schemeClr val="bg1"/>
                </a:solidFill>
              </a:rPr>
              <a:t>. N.d. </a:t>
            </a:r>
            <a:r>
              <a:rPr lang="en-US" sz="1600" i="1" smtClean="0">
                <a:solidFill>
                  <a:schemeClr val="bg1"/>
                </a:solidFill>
                <a:hlinkClick r:id="rId14"/>
              </a:rPr>
              <a:t>lefteyeonthemedia.files.wordpress.com</a:t>
            </a:r>
            <a:r>
              <a:rPr lang="en-US" sz="1600" smtClean="0">
                <a:solidFill>
                  <a:schemeClr val="bg1"/>
                </a:solidFill>
              </a:rPr>
              <a:t>. Web. 17 Mar. 2010. &lt;</a:t>
            </a:r>
            <a:r>
              <a:rPr lang="en-US" sz="1600" smtClean="0">
                <a:solidFill>
                  <a:schemeClr val="bg1"/>
                </a:solidFill>
                <a:hlinkClick r:id="rId14"/>
              </a:rPr>
              <a:t>http://lefteyeonthemedia.files.wordpress.com/</a:t>
            </a:r>
            <a:r>
              <a:rPr lang="en-US" sz="1600" smtClean="0">
                <a:solidFill>
                  <a:schemeClr val="bg1"/>
                </a:solidFill>
              </a:rPr>
              <a:t>‌2008/‌11/‌picking-cotton.jpg&gt;.</a:t>
            </a:r>
          </a:p>
          <a:p>
            <a:pPr eaLnBrk="1" hangingPunct="1">
              <a:lnSpc>
                <a:spcPct val="80000"/>
              </a:lnSpc>
            </a:pPr>
            <a:r>
              <a:rPr lang="en-US" sz="1600" i="1" smtClean="0">
                <a:solidFill>
                  <a:schemeClr val="bg1"/>
                </a:solidFill>
              </a:rPr>
              <a:t>Stand Out In a Crowd</a:t>
            </a:r>
            <a:r>
              <a:rPr lang="en-US" sz="1600" smtClean="0">
                <a:solidFill>
                  <a:schemeClr val="bg1"/>
                </a:solidFill>
              </a:rPr>
              <a:t>. N.d. </a:t>
            </a:r>
            <a:r>
              <a:rPr lang="en-US" sz="1600" i="1" smtClean="0">
                <a:solidFill>
                  <a:schemeClr val="bg1"/>
                </a:solidFill>
                <a:hlinkClick r:id="rId15"/>
              </a:rPr>
              <a:t>oinkdesigns.co.uk</a:t>
            </a:r>
            <a:r>
              <a:rPr lang="en-US" sz="1600" smtClean="0">
                <a:solidFill>
                  <a:schemeClr val="bg1"/>
                </a:solidFill>
              </a:rPr>
              <a:t>. Web. 17 Mar. 2010. &lt;</a:t>
            </a:r>
            <a:r>
              <a:rPr lang="en-US" sz="1600" smtClean="0">
                <a:solidFill>
                  <a:schemeClr val="bg1"/>
                </a:solidFill>
                <a:hlinkClick r:id="rId15"/>
              </a:rPr>
              <a:t>http://oinkdesigns.co.uk/</a:t>
            </a:r>
            <a:r>
              <a:rPr lang="en-US" sz="1600" smtClean="0">
                <a:solidFill>
                  <a:schemeClr val="bg1"/>
                </a:solidFill>
              </a:rPr>
              <a:t>‌About%20You_files/‌stand-out-in-a-crowd.png&gt;.</a:t>
            </a:r>
          </a:p>
          <a:p>
            <a:pPr eaLnBrk="1" hangingPunct="1">
              <a:lnSpc>
                <a:spcPct val="80000"/>
              </a:lnSpc>
            </a:pPr>
            <a:r>
              <a:rPr lang="en-US" sz="1600" i="1" smtClean="0">
                <a:solidFill>
                  <a:schemeClr val="bg1"/>
                </a:solidFill>
              </a:rPr>
              <a:t>Thoreau</a:t>
            </a:r>
            <a:r>
              <a:rPr lang="en-US" sz="1600" smtClean="0">
                <a:solidFill>
                  <a:schemeClr val="bg1"/>
                </a:solidFill>
              </a:rPr>
              <a:t>. N.d. </a:t>
            </a:r>
            <a:r>
              <a:rPr lang="en-US" sz="1600" i="1" smtClean="0">
                <a:solidFill>
                  <a:schemeClr val="bg1"/>
                </a:solidFill>
                <a:hlinkClick r:id="rId16"/>
              </a:rPr>
              <a:t>ebooks.adelaide.edu</a:t>
            </a:r>
            <a:r>
              <a:rPr lang="en-US" sz="1600" smtClean="0">
                <a:solidFill>
                  <a:schemeClr val="bg1"/>
                </a:solidFill>
              </a:rPr>
              <a:t>. Web. 17 Mar. 2010. &lt;</a:t>
            </a:r>
            <a:r>
              <a:rPr lang="en-US" sz="1600" smtClean="0">
                <a:solidFill>
                  <a:schemeClr val="bg1"/>
                </a:solidFill>
                <a:hlinkClick r:id="rId17"/>
              </a:rPr>
              <a:t>http://ebooks.adelaide.edu.au/</a:t>
            </a:r>
            <a:r>
              <a:rPr lang="en-US" sz="1600" smtClean="0">
                <a:solidFill>
                  <a:schemeClr val="bg1"/>
                </a:solidFill>
              </a:rPr>
              <a:t>‌t/‌thoreau/‌henry_david/&gt;.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p:cNvPicPr>
            <a:picLocks noChangeAspect="1" noChangeArrowheads="1"/>
          </p:cNvPicPr>
          <p:nvPr/>
        </p:nvPicPr>
        <p:blipFill>
          <a:blip r:embed="rId2"/>
          <a:srcRect/>
          <a:stretch>
            <a:fillRect/>
          </a:stretch>
        </p:blipFill>
        <p:spPr bwMode="auto">
          <a:xfrm>
            <a:off x="3429000" y="1790700"/>
            <a:ext cx="4762500" cy="5067300"/>
          </a:xfrm>
          <a:prstGeom prst="rect">
            <a:avLst/>
          </a:prstGeom>
          <a:noFill/>
          <a:ln w="9525">
            <a:noFill/>
            <a:miter lim="800000"/>
            <a:headEnd/>
            <a:tailEnd/>
          </a:ln>
        </p:spPr>
      </p:pic>
      <p:sp>
        <p:nvSpPr>
          <p:cNvPr id="14338" name="Rectangle 4"/>
          <p:cNvSpPr>
            <a:spLocks noChangeArrowheads="1"/>
          </p:cNvSpPr>
          <p:nvPr/>
        </p:nvSpPr>
        <p:spPr bwMode="auto">
          <a:xfrm>
            <a:off x="838200" y="609600"/>
            <a:ext cx="4572000" cy="1200150"/>
          </a:xfrm>
          <a:prstGeom prst="rect">
            <a:avLst/>
          </a:prstGeom>
          <a:noFill/>
          <a:ln w="9525">
            <a:noFill/>
            <a:miter lim="800000"/>
            <a:headEnd/>
            <a:tailEnd/>
          </a:ln>
        </p:spPr>
        <p:txBody>
          <a:bodyPr>
            <a:spAutoFit/>
          </a:bodyPr>
          <a:lstStyle/>
          <a:p>
            <a:r>
              <a:rPr lang="en-US">
                <a:solidFill>
                  <a:schemeClr val="bg1"/>
                </a:solidFill>
                <a:latin typeface="Calibri" pitchFamily="34" charset="0"/>
              </a:rPr>
              <a:t>“If injustice is part of the necessary friction of the machine of government, let it go, let it go: perchance it will wear smooth – certainly the machine will wear out.”</a:t>
            </a:r>
          </a:p>
        </p:txBody>
      </p:sp>
      <p:sp>
        <p:nvSpPr>
          <p:cNvPr id="14339" name="TextBox 3"/>
          <p:cNvSpPr txBox="1">
            <a:spLocks noChangeArrowheads="1"/>
          </p:cNvSpPr>
          <p:nvPr/>
        </p:nvSpPr>
        <p:spPr bwMode="auto">
          <a:xfrm>
            <a:off x="533400" y="3505200"/>
            <a:ext cx="2286000" cy="923925"/>
          </a:xfrm>
          <a:prstGeom prst="rect">
            <a:avLst/>
          </a:prstGeom>
          <a:noFill/>
          <a:ln w="9525">
            <a:noFill/>
            <a:miter lim="800000"/>
            <a:headEnd/>
            <a:tailEnd/>
          </a:ln>
        </p:spPr>
        <p:txBody>
          <a:bodyPr>
            <a:spAutoFit/>
          </a:bodyPr>
          <a:lstStyle/>
          <a:p>
            <a:r>
              <a:rPr lang="en-US">
                <a:solidFill>
                  <a:schemeClr val="bg1"/>
                </a:solidFill>
                <a:latin typeface="Calibri" pitchFamily="34" charset="0"/>
              </a:rPr>
              <a:t>Injustice = Spring</a:t>
            </a:r>
          </a:p>
          <a:p>
            <a:endParaRPr lang="en-US">
              <a:solidFill>
                <a:schemeClr val="bg1"/>
              </a:solidFill>
              <a:latin typeface="Calibri" pitchFamily="34" charset="0"/>
            </a:endParaRPr>
          </a:p>
          <a:p>
            <a:endParaRPr lang="en-US">
              <a:solidFill>
                <a:schemeClr val="bg1"/>
              </a:solidFill>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extBox 3"/>
          <p:cNvSpPr txBox="1">
            <a:spLocks noChangeArrowheads="1"/>
          </p:cNvSpPr>
          <p:nvPr/>
        </p:nvSpPr>
        <p:spPr bwMode="auto">
          <a:xfrm>
            <a:off x="762000" y="1524000"/>
            <a:ext cx="6172200" cy="400050"/>
          </a:xfrm>
          <a:prstGeom prst="rect">
            <a:avLst/>
          </a:prstGeom>
          <a:noFill/>
          <a:ln w="9525">
            <a:noFill/>
            <a:miter lim="800000"/>
            <a:headEnd/>
            <a:tailEnd/>
          </a:ln>
        </p:spPr>
        <p:txBody>
          <a:bodyPr>
            <a:spAutoFit/>
          </a:bodyPr>
          <a:lstStyle/>
          <a:p>
            <a:r>
              <a:rPr lang="en-US" sz="2000">
                <a:solidFill>
                  <a:schemeClr val="bg1"/>
                </a:solidFill>
                <a:latin typeface="Calibri" pitchFamily="34" charset="0"/>
              </a:rPr>
              <a:t>"Let your life be a counter-friction to stop the machine."</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2"/>
          <p:cNvPicPr>
            <a:picLocks noChangeAspect="1" noChangeArrowheads="1"/>
          </p:cNvPicPr>
          <p:nvPr/>
        </p:nvPicPr>
        <p:blipFill>
          <a:blip r:embed="rId2"/>
          <a:srcRect/>
          <a:stretch>
            <a:fillRect/>
          </a:stretch>
        </p:blipFill>
        <p:spPr bwMode="auto">
          <a:xfrm>
            <a:off x="4800600" y="1752600"/>
            <a:ext cx="4086225" cy="3276600"/>
          </a:xfrm>
          <a:prstGeom prst="rect">
            <a:avLst/>
          </a:prstGeom>
          <a:noFill/>
          <a:ln w="9525">
            <a:noFill/>
            <a:miter lim="800000"/>
            <a:headEnd/>
            <a:tailEnd/>
          </a:ln>
        </p:spPr>
      </p:pic>
      <p:sp>
        <p:nvSpPr>
          <p:cNvPr id="5" name="Right Arrow 4"/>
          <p:cNvSpPr/>
          <p:nvPr/>
        </p:nvSpPr>
        <p:spPr>
          <a:xfrm>
            <a:off x="3657600" y="3048000"/>
            <a:ext cx="977900" cy="484188"/>
          </a:xfrm>
          <a:prstGeom prst="rightArrow">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a:p>
        </p:txBody>
      </p:sp>
      <p:pic>
        <p:nvPicPr>
          <p:cNvPr id="16387" name="Picture 3"/>
          <p:cNvPicPr>
            <a:picLocks noChangeAspect="1" noChangeArrowheads="1"/>
          </p:cNvPicPr>
          <p:nvPr/>
        </p:nvPicPr>
        <p:blipFill>
          <a:blip r:embed="rId3"/>
          <a:srcRect/>
          <a:stretch>
            <a:fillRect/>
          </a:stretch>
        </p:blipFill>
        <p:spPr bwMode="auto">
          <a:xfrm>
            <a:off x="228600" y="1752600"/>
            <a:ext cx="3276600" cy="32988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extBox 3"/>
          <p:cNvSpPr txBox="1">
            <a:spLocks noChangeArrowheads="1"/>
          </p:cNvSpPr>
          <p:nvPr/>
        </p:nvSpPr>
        <p:spPr bwMode="auto">
          <a:xfrm>
            <a:off x="838200" y="4191000"/>
            <a:ext cx="6248400" cy="1631950"/>
          </a:xfrm>
          <a:prstGeom prst="rect">
            <a:avLst/>
          </a:prstGeom>
          <a:noFill/>
          <a:ln w="9525">
            <a:noFill/>
            <a:miter lim="800000"/>
            <a:headEnd/>
            <a:tailEnd/>
          </a:ln>
        </p:spPr>
        <p:txBody>
          <a:bodyPr>
            <a:spAutoFit/>
          </a:bodyPr>
          <a:lstStyle/>
          <a:p>
            <a:r>
              <a:rPr lang="en-US" sz="2000">
                <a:solidFill>
                  <a:schemeClr val="bg1"/>
                </a:solidFill>
                <a:latin typeface="Calibri" pitchFamily="34" charset="0"/>
              </a:rPr>
              <a:t>“I meet this American government, or its representative, the State government, directly, face to face, once a year – no more – in the person of its tax-gatherer; this is the only mode in which a man situated as I am necessarily meets it..”</a:t>
            </a:r>
          </a:p>
        </p:txBody>
      </p:sp>
      <p:pic>
        <p:nvPicPr>
          <p:cNvPr id="17410" name="Picture 2"/>
          <p:cNvPicPr>
            <a:picLocks noChangeAspect="1" noChangeArrowheads="1"/>
          </p:cNvPicPr>
          <p:nvPr/>
        </p:nvPicPr>
        <p:blipFill>
          <a:blip r:embed="rId2"/>
          <a:srcRect/>
          <a:stretch>
            <a:fillRect/>
          </a:stretch>
        </p:blipFill>
        <p:spPr bwMode="auto">
          <a:xfrm>
            <a:off x="4953000" y="304800"/>
            <a:ext cx="2657475" cy="330993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3" name="Picture 4" descr="CivilDisobedience.GIF"/>
          <p:cNvPicPr>
            <a:picLocks noChangeAspect="1"/>
          </p:cNvPicPr>
          <p:nvPr/>
        </p:nvPicPr>
        <p:blipFill>
          <a:blip r:embed="rId2"/>
          <a:srcRect/>
          <a:stretch>
            <a:fillRect/>
          </a:stretch>
        </p:blipFill>
        <p:spPr bwMode="auto">
          <a:xfrm>
            <a:off x="2133600" y="138113"/>
            <a:ext cx="4876800" cy="65817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7" name="Picture 2"/>
          <p:cNvPicPr>
            <a:picLocks noChangeAspect="1" noChangeArrowheads="1"/>
          </p:cNvPicPr>
          <p:nvPr/>
        </p:nvPicPr>
        <p:blipFill>
          <a:blip r:embed="rId2"/>
          <a:srcRect/>
          <a:stretch>
            <a:fillRect/>
          </a:stretch>
        </p:blipFill>
        <p:spPr bwMode="auto">
          <a:xfrm>
            <a:off x="1447800" y="304800"/>
            <a:ext cx="4248150" cy="6359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1" name="Picture 2"/>
          <p:cNvPicPr>
            <a:picLocks noChangeAspect="1"/>
          </p:cNvPicPr>
          <p:nvPr/>
        </p:nvPicPr>
        <p:blipFill>
          <a:blip r:embed="rId2"/>
          <a:srcRect/>
          <a:stretch>
            <a:fillRect/>
          </a:stretch>
        </p:blipFill>
        <p:spPr bwMode="auto">
          <a:xfrm>
            <a:off x="3886200" y="1295400"/>
            <a:ext cx="4648200" cy="4648200"/>
          </a:xfrm>
          <a:prstGeom prst="rect">
            <a:avLst/>
          </a:prstGeom>
          <a:noFill/>
          <a:ln w="9525">
            <a:noFill/>
            <a:miter lim="800000"/>
            <a:headEnd/>
            <a:tailEnd/>
          </a:ln>
        </p:spPr>
      </p:pic>
      <p:sp>
        <p:nvSpPr>
          <p:cNvPr id="20482" name="TextBox 5"/>
          <p:cNvSpPr txBox="1">
            <a:spLocks noChangeArrowheads="1"/>
          </p:cNvSpPr>
          <p:nvPr/>
        </p:nvSpPr>
        <p:spPr bwMode="auto">
          <a:xfrm>
            <a:off x="609600" y="685800"/>
            <a:ext cx="2209800" cy="2862263"/>
          </a:xfrm>
          <a:prstGeom prst="rect">
            <a:avLst/>
          </a:prstGeom>
          <a:noFill/>
          <a:ln w="9525">
            <a:noFill/>
            <a:miter lim="800000"/>
            <a:headEnd/>
            <a:tailEnd/>
          </a:ln>
        </p:spPr>
        <p:txBody>
          <a:bodyPr>
            <a:spAutoFit/>
          </a:bodyPr>
          <a:lstStyle/>
          <a:p>
            <a:r>
              <a:rPr lang="en-US">
                <a:solidFill>
                  <a:schemeClr val="bg1"/>
                </a:solidFill>
                <a:latin typeface="Calibri" pitchFamily="34" charset="0"/>
              </a:rPr>
              <a:t>“If you are cheated out of a single dollar by your neighbor, you do not rest satisfied with knowing you are cheated, or with saying that you are cheated, or even with petitioning him to pay you your due…”</a:t>
            </a:r>
            <a:endParaRPr lang="en-US">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Picture 3"/>
          <p:cNvPicPr>
            <a:picLocks noChangeAspect="1"/>
          </p:cNvPicPr>
          <p:nvPr/>
        </p:nvPicPr>
        <p:blipFill>
          <a:blip r:embed="rId2">
            <a:grayscl/>
            <a:biLevel thresh="50000"/>
          </a:blip>
          <a:srcRect/>
          <a:stretch>
            <a:fillRect/>
          </a:stretch>
        </p:blipFill>
        <p:spPr bwMode="auto">
          <a:xfrm>
            <a:off x="1066800" y="1717675"/>
            <a:ext cx="4191000" cy="4149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257</TotalTime>
  <Words>402</Words>
  <Application>Microsoft Office PowerPoint</Application>
  <PresentationFormat>On-screen Show (4:3)</PresentationFormat>
  <Paragraphs>35</Paragraphs>
  <Slides>15</Slides>
  <Notes>0</Notes>
  <HiddenSlides>0</HiddenSlides>
  <MMClips>0</MMClips>
  <ScaleCrop>false</ScaleCrop>
  <HeadingPairs>
    <vt:vector size="6" baseType="variant">
      <vt:variant>
        <vt:lpstr>Fonts Used</vt:lpstr>
      </vt:variant>
      <vt:variant>
        <vt:i4>2</vt:i4>
      </vt:variant>
      <vt:variant>
        <vt:lpstr>Design Template</vt:lpstr>
      </vt:variant>
      <vt:variant>
        <vt:i4>1</vt:i4>
      </vt:variant>
      <vt:variant>
        <vt:lpstr>Slide Titles</vt:lpstr>
      </vt:variant>
      <vt:variant>
        <vt:i4>15</vt:i4>
      </vt:variant>
    </vt:vector>
  </HeadingPairs>
  <TitlesOfParts>
    <vt:vector size="18" baseType="lpstr">
      <vt:lpstr>Arial</vt:lpstr>
      <vt:lpstr>Calibri</vt:lpstr>
      <vt:lpstr>Office Theme</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Works Cited</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Ellen Hamilton</dc:creator>
  <cp:lastModifiedBy>127036hss</cp:lastModifiedBy>
  <cp:revision>19</cp:revision>
  <dcterms:created xsi:type="dcterms:W3CDTF">2010-03-18T00:57:04Z</dcterms:created>
  <dcterms:modified xsi:type="dcterms:W3CDTF">2010-03-18T13:09:26Z</dcterms:modified>
</cp:coreProperties>
</file>